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63" r:id="rId2"/>
    <p:sldId id="473" r:id="rId3"/>
    <p:sldId id="474" r:id="rId4"/>
    <p:sldId id="475" r:id="rId5"/>
    <p:sldId id="476" r:id="rId6"/>
    <p:sldId id="477" r:id="rId7"/>
    <p:sldId id="478" r:id="rId8"/>
    <p:sldId id="471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598" autoAdjust="0"/>
  </p:normalViewPr>
  <p:slideViewPr>
    <p:cSldViewPr snapToGrid="0">
      <p:cViewPr varScale="1">
        <p:scale>
          <a:sx n="81" d="100"/>
          <a:sy n="81" d="100"/>
        </p:scale>
        <p:origin x="75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DD6CAB6-5441-4599-A8D4-D4E76FCB98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825DCF62-B398-476F-9E88-B213C19552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745F8648-0AC4-4D90-9871-5ABA98069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10.10.2021.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E5B37978-18FC-48C9-B30D-5F0F720AE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2C7BC8A0-2A16-423B-937E-095D605D7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67475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D61DBCC-C971-45FA-9EA1-2C8AFDA7C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0660943C-33C2-45D4-A5A5-EF583CCD74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8A186C5B-2312-4523-8069-0C5E43F844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10.10.2021.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86D24B6-859D-4111-8E17-CDA0A75E2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AAF0501D-A1E8-42A9-9581-0F1D54F9E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83353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>
            <a:extLst>
              <a:ext uri="{FF2B5EF4-FFF2-40B4-BE49-F238E27FC236}">
                <a16:creationId xmlns:a16="http://schemas.microsoft.com/office/drawing/2014/main" id="{8BFF832B-F90F-441C-BDE6-073FC1A3A1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06A0C9CD-0A0A-4A25-B9D6-1E8A9E7A60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D93E8CBB-BFEA-4E4F-B868-DEC924AC87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10.10.2021.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445082C0-3A92-460B-8337-5853ABC69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D3B84FC0-4278-48E5-AB5A-B85EE4912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47420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50DEE01-12F0-4218-A670-C057371647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F9F56EFB-BCAC-46F0-88BB-00213CA35A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84A2E2C-61A4-4B17-AFDD-447C1ADD0C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10.10.2021.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895E260F-3424-41EE-90DA-E09B6E5E4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74E739F-0A00-481C-808E-8EA1982E6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02546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BA38AEC-140B-41A3-83CE-EAD58C6E6B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B5A20F4F-B3ED-400A-B24C-1414471F3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A1BAF0F-872D-4F6C-BD2B-535EA50CA0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10.10.2021.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08916E41-8E75-406C-9E68-205450331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A860865-0820-4D07-83EC-2DE124887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40062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FF400A4-EF7A-4EB3-A50C-1C9D46C2C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A3658BF5-7FC4-486D-9D6E-F28EBAD3B7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18176D8D-8622-4F6A-98A1-FFDB350BDF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CB8FF0E0-A96E-41FE-8994-7BC96C0442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10.10.2021.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E3A05D16-C556-48C5-898E-BBA993205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F7A69F17-010E-4932-914B-A9E129DAD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13950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D8C8E65-0D63-429D-904C-11EA3CF1E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69E278DA-D9E4-4CA9-BB35-E2C1F552A4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E6E1C55E-3E0A-45CB-80B6-29B2B2CE09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F8B5F8F7-B6E9-4E20-A02C-0E07273917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>
            <a:extLst>
              <a:ext uri="{FF2B5EF4-FFF2-40B4-BE49-F238E27FC236}">
                <a16:creationId xmlns:a16="http://schemas.microsoft.com/office/drawing/2014/main" id="{88C3C540-9CD0-4695-B133-5A9F34CA1A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>
            <a:extLst>
              <a:ext uri="{FF2B5EF4-FFF2-40B4-BE49-F238E27FC236}">
                <a16:creationId xmlns:a16="http://schemas.microsoft.com/office/drawing/2014/main" id="{A4675D49-A2C9-47F8-B658-A0B5BCC64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10.10.2021.</a:t>
            </a:fld>
            <a:endParaRPr lang="hr-HR"/>
          </a:p>
        </p:txBody>
      </p:sp>
      <p:sp>
        <p:nvSpPr>
          <p:cNvPr id="8" name="Rezervirano mjesto podnožja 7">
            <a:extLst>
              <a:ext uri="{FF2B5EF4-FFF2-40B4-BE49-F238E27FC236}">
                <a16:creationId xmlns:a16="http://schemas.microsoft.com/office/drawing/2014/main" id="{22D45190-C6E5-4B98-AF4C-670A83220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>
            <a:extLst>
              <a:ext uri="{FF2B5EF4-FFF2-40B4-BE49-F238E27FC236}">
                <a16:creationId xmlns:a16="http://schemas.microsoft.com/office/drawing/2014/main" id="{A928B831-D472-4E9B-BDF9-127C5B5BA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35810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F22DAB5-ECF8-4C8B-9284-9A768DDE5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datuma 2">
            <a:extLst>
              <a:ext uri="{FF2B5EF4-FFF2-40B4-BE49-F238E27FC236}">
                <a16:creationId xmlns:a16="http://schemas.microsoft.com/office/drawing/2014/main" id="{9BDEFBF9-BFFE-4685-B8DB-08DF78327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10.10.2021.</a:t>
            </a:fld>
            <a:endParaRPr lang="hr-HR"/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id="{48BDB420-698D-4FD6-9BCE-933C5BE5B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id="{A64B4EF5-3D49-46A7-867F-7BF38A2C1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82175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>
            <a:extLst>
              <a:ext uri="{FF2B5EF4-FFF2-40B4-BE49-F238E27FC236}">
                <a16:creationId xmlns:a16="http://schemas.microsoft.com/office/drawing/2014/main" id="{18B522E8-94C3-497E-9515-2464F4EB4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10.10.2021.</a:t>
            </a:fld>
            <a:endParaRPr lang="hr-HR"/>
          </a:p>
        </p:txBody>
      </p:sp>
      <p:sp>
        <p:nvSpPr>
          <p:cNvPr id="3" name="Rezervirano mjesto podnožja 2">
            <a:extLst>
              <a:ext uri="{FF2B5EF4-FFF2-40B4-BE49-F238E27FC236}">
                <a16:creationId xmlns:a16="http://schemas.microsoft.com/office/drawing/2014/main" id="{1E29E425-E355-4002-A1E9-FD1851CAD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:a16="http://schemas.microsoft.com/office/drawing/2014/main" id="{5B217C31-9C02-48F3-A193-6E5B1187A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38331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71662CF-0945-4F8D-A889-F95805BCB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CDE1B38E-C61F-4162-BEF8-2D1F3408A4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805CB7DF-1634-4233-86F2-7AA36D2C3A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FD8CCF68-592E-4973-B04C-64EC759C1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10.10.2021.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8DA68B31-02DF-406E-AC7D-302C7C7165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71A17FC2-55A1-48B3-978B-33BD5398B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76113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ADC7390-C9D2-4513-A57A-C9A272CAD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like 2">
            <a:extLst>
              <a:ext uri="{FF2B5EF4-FFF2-40B4-BE49-F238E27FC236}">
                <a16:creationId xmlns:a16="http://schemas.microsoft.com/office/drawing/2014/main" id="{B6F32F34-B611-4B3D-B052-D735148E39F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E161115B-474D-4633-BABE-90D7E32B9C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CD533EC9-5F15-4135-9402-DDB327BA8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10.10.2021.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1BE3D81E-FE89-411B-887D-0E513D11D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4EE1E0C0-36A8-4E85-8FC4-4E07C131D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98656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>
            <a:extLst>
              <a:ext uri="{FF2B5EF4-FFF2-40B4-BE49-F238E27FC236}">
                <a16:creationId xmlns:a16="http://schemas.microsoft.com/office/drawing/2014/main" id="{83698655-B947-4CE6-9E56-FB3E567E4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46C3724C-2207-43DC-BC59-398DCF661D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5FB41622-4652-426C-8FBB-EE8B2A3408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1C541F-3958-4ACD-9A42-0DEFED04E85B}" type="datetimeFigureOut">
              <a:rPr lang="hr-HR" smtClean="0"/>
              <a:t>10.10.2021.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A58F2BC-D5C8-49ED-8FB4-D39D29C814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1F7A62B-11DC-4C81-A486-6B7004460F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09703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www.e-sfera.hr/dodatni-digitalni-sadrzaji/fc5f66a2-7688-495e-8afb-a84a47a2aed8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s://www.e-sfera.hr/dodatni-digitalni-sadrzaji/ad6bdda6-8715-4891-97c7-fc25b9bcab20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e-sfera.hr/dodatni-digitalni-sadrzaji/fc5f66a2-7688-495e-8afb-a84a47a2aed8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>
            <a:extLst>
              <a:ext uri="{FF2B5EF4-FFF2-40B4-BE49-F238E27FC236}">
                <a16:creationId xmlns:a16="http://schemas.microsoft.com/office/drawing/2014/main" id="{68A4132F-DEC6-4332-A00C-A11AD4519B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64965EAE-E41A-435F-B993-07E824B6C9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1" y="0"/>
            <a:ext cx="7539895" cy="6858000"/>
          </a:xfrm>
          <a:custGeom>
            <a:avLst/>
            <a:gdLst>
              <a:gd name="connsiteX0" fmla="*/ 7539895 w 7539895"/>
              <a:gd name="connsiteY0" fmla="*/ 6858000 h 6858000"/>
              <a:gd name="connsiteX1" fmla="*/ 0 w 7539895"/>
              <a:gd name="connsiteY1" fmla="*/ 6858000 h 6858000"/>
              <a:gd name="connsiteX2" fmla="*/ 0 w 7539895"/>
              <a:gd name="connsiteY2" fmla="*/ 0 h 6858000"/>
              <a:gd name="connsiteX3" fmla="*/ 4363741 w 7539895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39895" h="6858000">
                <a:moveTo>
                  <a:pt x="7539895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4363741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152F8994-E6D4-4311-9548-C3607BC436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0"/>
            <a:ext cx="7092985" cy="6858000"/>
          </a:xfrm>
          <a:custGeom>
            <a:avLst/>
            <a:gdLst>
              <a:gd name="connsiteX0" fmla="*/ 7092985 w 7092985"/>
              <a:gd name="connsiteY0" fmla="*/ 6858000 h 6858000"/>
              <a:gd name="connsiteX1" fmla="*/ 0 w 7092985"/>
              <a:gd name="connsiteY1" fmla="*/ 6858000 h 6858000"/>
              <a:gd name="connsiteX2" fmla="*/ 0 w 7092985"/>
              <a:gd name="connsiteY2" fmla="*/ 0 h 6858000"/>
              <a:gd name="connsiteX3" fmla="*/ 3916831 w 7092985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92985" h="6858000">
                <a:moveTo>
                  <a:pt x="7092985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3916831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896045-540C-4474-B698-188DB7FAFA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5529943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800" dirty="0"/>
              <a:t>Unit 1: </a:t>
            </a:r>
            <a:r>
              <a:rPr lang="hr-HR" sz="2800" dirty="0" err="1"/>
              <a:t>Lesson</a:t>
            </a:r>
            <a:r>
              <a:rPr lang="hr-HR" sz="2800" dirty="0"/>
              <a:t> 7</a:t>
            </a:r>
            <a:br>
              <a:rPr lang="hr-HR" sz="2800" dirty="0"/>
            </a:br>
            <a:br>
              <a:rPr lang="hr-HR" sz="2800" dirty="0"/>
            </a:br>
            <a:r>
              <a:rPr lang="hr-HR" sz="2800" dirty="0" err="1"/>
              <a:t>Vote</a:t>
            </a:r>
            <a:r>
              <a:rPr lang="hr-HR" sz="2800" dirty="0"/>
              <a:t> for me!</a:t>
            </a:r>
            <a:endParaRPr lang="en-US" sz="28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31DF726-47E0-4EC3-AB65-9DB957377ABC}"/>
              </a:ext>
            </a:extLst>
          </p:cNvPr>
          <p:cNvSpPr txBox="1"/>
          <p:nvPr/>
        </p:nvSpPr>
        <p:spPr>
          <a:xfrm>
            <a:off x="838199" y="1825625"/>
            <a:ext cx="4142091" cy="13880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ovoj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ćeš</a:t>
            </a:r>
            <a:r>
              <a:rPr lang="hr-HR" sz="2000" dirty="0">
                <a:solidFill>
                  <a:prstClr val="white"/>
                </a:solidFill>
                <a:latin typeface="Calibri" panose="020F0502020204030204"/>
              </a:rPr>
              <a:t> lekciji izraditi poster za kampanju razrednog predsjednika/</a:t>
            </a:r>
            <a:r>
              <a:rPr lang="hr-HR" sz="2000" dirty="0" err="1">
                <a:solidFill>
                  <a:prstClr val="white"/>
                </a:solidFill>
                <a:latin typeface="Calibri" panose="020F0502020204030204"/>
              </a:rPr>
              <a:t>ice</a:t>
            </a:r>
            <a:r>
              <a:rPr lang="hr-HR" sz="2000" dirty="0">
                <a:solidFill>
                  <a:prstClr val="white"/>
                </a:solidFill>
                <a:latin typeface="Calibri" panose="020F0502020204030204"/>
              </a:rPr>
              <a:t> i predstaviti se u kratkom govoru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 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A7D4603-C1D1-449D-AF5B-D4A5A91E7B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979093" y="394546"/>
            <a:ext cx="3936488" cy="73809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7EEA301-4B8B-40FE-BAA0-FCBC412AEBF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1437" b="2232"/>
          <a:stretch/>
        </p:blipFill>
        <p:spPr>
          <a:xfrm>
            <a:off x="7928136" y="1527184"/>
            <a:ext cx="3987445" cy="5148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9645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7DF509-177C-4422-8F52-B83708B46A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28489" y="501650"/>
            <a:ext cx="5982486" cy="4351338"/>
          </a:xfrm>
        </p:spPr>
        <p:txBody>
          <a:bodyPr>
            <a:normAutofit lnSpcReduction="10000"/>
          </a:bodyPr>
          <a:lstStyle/>
          <a:p>
            <a:r>
              <a:rPr lang="hr-HR" b="1" dirty="0"/>
              <a:t>Open </a:t>
            </a:r>
            <a:r>
              <a:rPr lang="hr-HR" b="1" dirty="0" err="1"/>
              <a:t>your</a:t>
            </a:r>
            <a:r>
              <a:rPr lang="hr-HR" b="1" dirty="0"/>
              <a:t> </a:t>
            </a:r>
            <a:r>
              <a:rPr lang="hr-HR" b="1" dirty="0" err="1"/>
              <a:t>book</a:t>
            </a:r>
            <a:r>
              <a:rPr lang="hr-HR" b="1" dirty="0"/>
              <a:t>, </a:t>
            </a:r>
            <a:r>
              <a:rPr lang="hr-HR" b="1" dirty="0" err="1"/>
              <a:t>page</a:t>
            </a:r>
            <a:r>
              <a:rPr lang="hr-HR" b="1" dirty="0"/>
              <a:t> 24</a:t>
            </a:r>
          </a:p>
          <a:p>
            <a:r>
              <a:rPr lang="hr-HR" b="1" dirty="0" err="1"/>
              <a:t>Task</a:t>
            </a:r>
            <a:r>
              <a:rPr lang="hr-HR" b="1" dirty="0"/>
              <a:t> 1: </a:t>
            </a:r>
            <a:r>
              <a:rPr lang="hr-HR" b="1" dirty="0" err="1"/>
              <a:t>Look</a:t>
            </a:r>
            <a:r>
              <a:rPr lang="hr-HR" b="1" dirty="0"/>
              <a:t> at </a:t>
            </a:r>
            <a:r>
              <a:rPr lang="hr-HR" b="1" dirty="0" err="1"/>
              <a:t>the</a:t>
            </a:r>
            <a:r>
              <a:rPr lang="hr-HR" b="1" dirty="0"/>
              <a:t> poster </a:t>
            </a:r>
            <a:r>
              <a:rPr lang="hr-HR" b="1" dirty="0" err="1"/>
              <a:t>and</a:t>
            </a:r>
            <a:r>
              <a:rPr lang="hr-HR" b="1" dirty="0"/>
              <a:t> </a:t>
            </a:r>
            <a:r>
              <a:rPr lang="hr-HR" b="1" dirty="0" err="1"/>
              <a:t>answer</a:t>
            </a:r>
            <a:r>
              <a:rPr lang="hr-HR" b="1" dirty="0"/>
              <a:t> </a:t>
            </a:r>
            <a:r>
              <a:rPr lang="hr-HR" b="1" dirty="0" err="1"/>
              <a:t>the</a:t>
            </a:r>
            <a:r>
              <a:rPr lang="hr-HR" b="1" dirty="0"/>
              <a:t> </a:t>
            </a:r>
            <a:r>
              <a:rPr lang="hr-HR" b="1" dirty="0" err="1"/>
              <a:t>questions</a:t>
            </a:r>
            <a:r>
              <a:rPr lang="hr-HR" b="1" dirty="0"/>
              <a:t>. </a:t>
            </a:r>
            <a:r>
              <a:rPr lang="hr-HR" i="1" dirty="0"/>
              <a:t>Prouči </a:t>
            </a:r>
            <a:r>
              <a:rPr lang="hr-HR" i="1" dirty="0" err="1"/>
              <a:t>Clairin</a:t>
            </a:r>
            <a:r>
              <a:rPr lang="hr-HR" i="1" dirty="0"/>
              <a:t> poster koji je izradila za svoju kampanju predsjednice razreda i odgovori na pitanja. </a:t>
            </a:r>
          </a:p>
          <a:p>
            <a:pPr marL="514350" indent="-514350">
              <a:buAutoNum type="arabicPeriod"/>
            </a:pPr>
            <a:r>
              <a:rPr lang="hr-HR" sz="1800" dirty="0"/>
              <a:t>Sviđa li ti se poster?</a:t>
            </a:r>
          </a:p>
          <a:p>
            <a:pPr marL="514350" indent="-514350">
              <a:buAutoNum type="arabicPeriod"/>
            </a:pPr>
            <a:r>
              <a:rPr lang="hr-HR" sz="1800" dirty="0"/>
              <a:t>Što ti se sviđa?</a:t>
            </a:r>
          </a:p>
          <a:p>
            <a:pPr marL="514350" indent="-514350">
              <a:buAutoNum type="arabicPeriod"/>
            </a:pPr>
            <a:r>
              <a:rPr lang="hr-HR" sz="1800" dirty="0"/>
              <a:t>Što bi promijenio/la?</a:t>
            </a:r>
          </a:p>
          <a:p>
            <a:pPr marL="514350" indent="-514350">
              <a:buAutoNum type="arabicPeriod"/>
            </a:pPr>
            <a:r>
              <a:rPr lang="hr-HR" sz="1800" dirty="0"/>
              <a:t>Kakva je Claire?</a:t>
            </a:r>
          </a:p>
          <a:p>
            <a:pPr marL="514350" indent="-514350">
              <a:buAutoNum type="arabicPeriod"/>
            </a:pPr>
            <a:r>
              <a:rPr lang="hr-HR" sz="1800" dirty="0"/>
              <a:t>Što voli?</a:t>
            </a:r>
          </a:p>
          <a:p>
            <a:pPr marL="514350" indent="-514350">
              <a:buAutoNum type="arabicPeriod"/>
            </a:pPr>
            <a:r>
              <a:rPr lang="hr-HR" sz="1800" dirty="0"/>
              <a:t>Koje je školske probleme navela na posteru?</a:t>
            </a:r>
            <a:endParaRPr lang="en-US" sz="18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13FC98C-164C-4C05-981E-A005141C56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24865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9376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1831B3-7D15-4B04-B178-4E320480B6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49211" y="306588"/>
            <a:ext cx="3893271" cy="6028223"/>
          </a:xfrm>
        </p:spPr>
        <p:txBody>
          <a:bodyPr>
            <a:normAutofit fontScale="77500" lnSpcReduction="20000"/>
          </a:bodyPr>
          <a:lstStyle/>
          <a:p>
            <a:r>
              <a:rPr lang="hr-HR" b="1" dirty="0" err="1"/>
              <a:t>Task</a:t>
            </a:r>
            <a:r>
              <a:rPr lang="hr-HR" b="1" dirty="0"/>
              <a:t> 2: Design a poster for </a:t>
            </a:r>
            <a:r>
              <a:rPr lang="hr-HR" b="1" dirty="0" err="1"/>
              <a:t>your</a:t>
            </a:r>
            <a:r>
              <a:rPr lang="hr-HR" b="1" dirty="0"/>
              <a:t> </a:t>
            </a:r>
            <a:r>
              <a:rPr lang="hr-HR" b="1" dirty="0" err="1"/>
              <a:t>class</a:t>
            </a:r>
            <a:r>
              <a:rPr lang="hr-HR" b="1" dirty="0"/>
              <a:t> </a:t>
            </a:r>
            <a:r>
              <a:rPr lang="hr-HR" b="1" dirty="0" err="1"/>
              <a:t>president</a:t>
            </a:r>
            <a:r>
              <a:rPr lang="hr-HR" b="1" dirty="0"/>
              <a:t> </a:t>
            </a:r>
            <a:r>
              <a:rPr lang="hr-HR" b="1" dirty="0" err="1"/>
              <a:t>campaign</a:t>
            </a:r>
            <a:r>
              <a:rPr lang="hr-HR" b="1" dirty="0"/>
              <a:t>.</a:t>
            </a:r>
            <a:r>
              <a:rPr lang="hr-HR" b="1" i="1" dirty="0"/>
              <a:t> </a:t>
            </a:r>
            <a:r>
              <a:rPr lang="hr-HR" i="1" dirty="0"/>
              <a:t>Slijedi upute i izradi poster za svoju kampanju predsjednika/</a:t>
            </a:r>
            <a:r>
              <a:rPr lang="hr-HR" i="1" dirty="0" err="1"/>
              <a:t>ice</a:t>
            </a:r>
            <a:r>
              <a:rPr lang="hr-HR" i="1" dirty="0"/>
              <a:t> razreda. </a:t>
            </a:r>
          </a:p>
          <a:p>
            <a:r>
              <a:rPr lang="hr-HR" dirty="0"/>
              <a:t>Zalijepi svoju sliku na poster.</a:t>
            </a:r>
          </a:p>
          <a:p>
            <a:r>
              <a:rPr lang="hr-HR" dirty="0"/>
              <a:t>Osmisli slogan za svoju kampanju. Potraži ideje na Internetu.</a:t>
            </a:r>
          </a:p>
          <a:p>
            <a:r>
              <a:rPr lang="hr-HR" dirty="0"/>
              <a:t>Napiši ime svoje škole i razred.</a:t>
            </a:r>
          </a:p>
          <a:p>
            <a:r>
              <a:rPr lang="hr-HR" dirty="0"/>
              <a:t>Opiši svoje interese te izvanškolske i izvannastavne aktivnosti na kojima sudjeluješ.</a:t>
            </a:r>
          </a:p>
          <a:p>
            <a:r>
              <a:rPr lang="hr-HR" dirty="0"/>
              <a:t>Navedi svoje kvalitete.</a:t>
            </a:r>
          </a:p>
          <a:p>
            <a:r>
              <a:rPr lang="hr-HR" dirty="0"/>
              <a:t>Navedi najmanje dvije stvari koje želiš poboljšati u školi.</a:t>
            </a:r>
          </a:p>
          <a:p>
            <a:r>
              <a:rPr lang="hr-HR" dirty="0"/>
              <a:t>Prilikom izrade postera, koristi boje.</a:t>
            </a:r>
          </a:p>
          <a:p>
            <a:r>
              <a:rPr lang="hr-HR" dirty="0"/>
              <a:t>Piši čitko i uredno.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37F92B9-D8F8-448D-86A6-67C54C47A8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1"/>
            <a:ext cx="5267325" cy="688626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5F26D79-9253-4B8B-9930-3FBF59355D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892" y="2200072"/>
            <a:ext cx="6593983" cy="2457855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632307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1812C1-A980-49BF-8C16-5C87D742D0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43100" y="449311"/>
            <a:ext cx="3999741" cy="5847794"/>
          </a:xfrm>
        </p:spPr>
        <p:txBody>
          <a:bodyPr>
            <a:normAutofit fontScale="62500" lnSpcReduction="20000"/>
          </a:bodyPr>
          <a:lstStyle/>
          <a:p>
            <a:r>
              <a:rPr lang="hr-HR" b="1" dirty="0" err="1"/>
              <a:t>Task</a:t>
            </a:r>
            <a:r>
              <a:rPr lang="hr-HR" b="1" dirty="0"/>
              <a:t> 3: </a:t>
            </a:r>
            <a:r>
              <a:rPr lang="hr-HR" b="1" dirty="0" err="1"/>
              <a:t>Listen</a:t>
            </a:r>
            <a:r>
              <a:rPr lang="hr-HR" b="1" dirty="0"/>
              <a:t> to </a:t>
            </a:r>
            <a:r>
              <a:rPr lang="hr-HR" b="1" dirty="0" err="1"/>
              <a:t>Claire’s</a:t>
            </a:r>
            <a:r>
              <a:rPr lang="hr-HR" b="1" dirty="0"/>
              <a:t> </a:t>
            </a:r>
            <a:r>
              <a:rPr lang="hr-HR" b="1" dirty="0" err="1"/>
              <a:t>speech</a:t>
            </a:r>
            <a:r>
              <a:rPr lang="hr-HR" b="1" dirty="0"/>
              <a:t> </a:t>
            </a:r>
            <a:r>
              <a:rPr lang="hr-HR" b="1" dirty="0" err="1"/>
              <a:t>and</a:t>
            </a:r>
            <a:r>
              <a:rPr lang="hr-HR" b="1" dirty="0"/>
              <a:t> put </a:t>
            </a:r>
            <a:r>
              <a:rPr lang="hr-HR" b="1" dirty="0" err="1"/>
              <a:t>the</a:t>
            </a:r>
            <a:r>
              <a:rPr lang="hr-HR" b="1" dirty="0"/>
              <a:t> </a:t>
            </a:r>
            <a:r>
              <a:rPr lang="hr-HR" b="1" dirty="0" err="1"/>
              <a:t>topics</a:t>
            </a:r>
            <a:r>
              <a:rPr lang="hr-HR" b="1" dirty="0"/>
              <a:t> </a:t>
            </a:r>
            <a:r>
              <a:rPr lang="hr-HR" b="1" dirty="0" err="1"/>
              <a:t>in</a:t>
            </a:r>
            <a:r>
              <a:rPr lang="hr-HR" b="1" dirty="0"/>
              <a:t> </a:t>
            </a:r>
            <a:r>
              <a:rPr lang="hr-HR" b="1" dirty="0" err="1"/>
              <a:t>the</a:t>
            </a:r>
            <a:r>
              <a:rPr lang="hr-HR" b="1" dirty="0"/>
              <a:t> </a:t>
            </a:r>
            <a:r>
              <a:rPr lang="hr-HR" b="1" dirty="0" err="1"/>
              <a:t>correct</a:t>
            </a:r>
            <a:r>
              <a:rPr lang="hr-HR" b="1" dirty="0"/>
              <a:t> </a:t>
            </a:r>
            <a:r>
              <a:rPr lang="hr-HR" b="1" dirty="0" err="1"/>
              <a:t>order</a:t>
            </a:r>
            <a:r>
              <a:rPr lang="hr-HR" b="1" dirty="0"/>
              <a:t>. </a:t>
            </a:r>
            <a:r>
              <a:rPr lang="hr-HR" i="1" dirty="0"/>
              <a:t>Poslušaj </a:t>
            </a:r>
            <a:r>
              <a:rPr lang="hr-HR" i="1" dirty="0" err="1"/>
              <a:t>Clairein</a:t>
            </a:r>
            <a:r>
              <a:rPr lang="hr-HR" i="1" dirty="0"/>
              <a:t> govor na e-sferi i poredaj teme o kojima govori brojevima 1-8.</a:t>
            </a:r>
          </a:p>
          <a:p>
            <a:pPr marL="0" indent="0">
              <a:buNone/>
            </a:pPr>
            <a:r>
              <a:rPr lang="hr-HR" i="1" dirty="0">
                <a:hlinkClick r:id="rId2"/>
              </a:rPr>
              <a:t>https://www.e-sfera.hr/dodatni-digitalni-sadrzaji/fc5f66a2-7688-495e-8afb-a84a47a2aed8/</a:t>
            </a:r>
            <a:endParaRPr lang="hr-HR" i="1" dirty="0"/>
          </a:p>
          <a:p>
            <a:pPr marL="0" indent="0">
              <a:buNone/>
            </a:pPr>
            <a:endParaRPr lang="hr-HR" i="1" dirty="0"/>
          </a:p>
          <a:p>
            <a:r>
              <a:rPr lang="hr-HR" b="1" dirty="0" err="1"/>
              <a:t>Task</a:t>
            </a:r>
            <a:r>
              <a:rPr lang="hr-HR" b="1" dirty="0"/>
              <a:t> 4: </a:t>
            </a:r>
            <a:r>
              <a:rPr lang="hr-HR" b="1" dirty="0" err="1"/>
              <a:t>Listen</a:t>
            </a:r>
            <a:r>
              <a:rPr lang="hr-HR" b="1" dirty="0"/>
              <a:t> </a:t>
            </a:r>
            <a:r>
              <a:rPr lang="hr-HR" b="1" dirty="0" err="1"/>
              <a:t>again</a:t>
            </a:r>
            <a:r>
              <a:rPr lang="hr-HR" b="1" dirty="0"/>
              <a:t> </a:t>
            </a:r>
            <a:r>
              <a:rPr lang="hr-HR" b="1" dirty="0" err="1"/>
              <a:t>and</a:t>
            </a:r>
            <a:r>
              <a:rPr lang="hr-HR" b="1" dirty="0"/>
              <a:t> </a:t>
            </a:r>
            <a:r>
              <a:rPr lang="hr-HR" b="1" dirty="0" err="1"/>
              <a:t>circle</a:t>
            </a:r>
            <a:r>
              <a:rPr lang="hr-HR" b="1" dirty="0"/>
              <a:t> </a:t>
            </a:r>
            <a:r>
              <a:rPr lang="hr-HR" b="1" dirty="0" err="1"/>
              <a:t>the</a:t>
            </a:r>
            <a:r>
              <a:rPr lang="hr-HR" b="1" dirty="0"/>
              <a:t> </a:t>
            </a:r>
            <a:r>
              <a:rPr lang="hr-HR" b="1" dirty="0" err="1"/>
              <a:t>correct</a:t>
            </a:r>
            <a:r>
              <a:rPr lang="hr-HR" b="1" dirty="0"/>
              <a:t> </a:t>
            </a:r>
            <a:r>
              <a:rPr lang="hr-HR" b="1" dirty="0" err="1"/>
              <a:t>answer</a:t>
            </a:r>
            <a:r>
              <a:rPr lang="hr-HR" b="1" dirty="0"/>
              <a:t>. </a:t>
            </a:r>
            <a:r>
              <a:rPr lang="hr-HR" i="1" dirty="0"/>
              <a:t>Poslušaj ponovno i zaokruži točan odgovor. </a:t>
            </a:r>
          </a:p>
          <a:p>
            <a:r>
              <a:rPr lang="hr-HR" b="1" dirty="0" err="1"/>
              <a:t>Task</a:t>
            </a:r>
            <a:r>
              <a:rPr lang="hr-HR" b="1" dirty="0"/>
              <a:t> 5: </a:t>
            </a:r>
            <a:r>
              <a:rPr lang="hr-HR" b="1" dirty="0" err="1"/>
              <a:t>Give</a:t>
            </a:r>
            <a:r>
              <a:rPr lang="hr-HR" b="1" dirty="0"/>
              <a:t> a </a:t>
            </a:r>
            <a:r>
              <a:rPr lang="hr-HR" b="1" dirty="0" err="1"/>
              <a:t>speech</a:t>
            </a:r>
            <a:r>
              <a:rPr lang="hr-HR" b="1" dirty="0"/>
              <a:t> </a:t>
            </a:r>
            <a:r>
              <a:rPr lang="hr-HR" b="1" dirty="0" err="1"/>
              <a:t>that</a:t>
            </a:r>
            <a:r>
              <a:rPr lang="hr-HR" b="1" dirty="0"/>
              <a:t> </a:t>
            </a:r>
            <a:r>
              <a:rPr lang="hr-HR" b="1" dirty="0" err="1"/>
              <a:t>will</a:t>
            </a:r>
            <a:r>
              <a:rPr lang="hr-HR" b="1" dirty="0"/>
              <a:t> </a:t>
            </a:r>
            <a:r>
              <a:rPr lang="hr-HR" b="1" dirty="0" err="1"/>
              <a:t>accompany</a:t>
            </a:r>
            <a:r>
              <a:rPr lang="hr-HR" b="1" dirty="0"/>
              <a:t> </a:t>
            </a:r>
            <a:r>
              <a:rPr lang="hr-HR" b="1" dirty="0" err="1"/>
              <a:t>your</a:t>
            </a:r>
            <a:r>
              <a:rPr lang="hr-HR" b="1" dirty="0"/>
              <a:t> </a:t>
            </a:r>
            <a:r>
              <a:rPr lang="hr-HR" b="1" dirty="0" err="1"/>
              <a:t>class</a:t>
            </a:r>
            <a:r>
              <a:rPr lang="hr-HR" b="1" dirty="0"/>
              <a:t> </a:t>
            </a:r>
            <a:r>
              <a:rPr lang="hr-HR" b="1" dirty="0" err="1"/>
              <a:t>president</a:t>
            </a:r>
            <a:r>
              <a:rPr lang="hr-HR" b="1" dirty="0"/>
              <a:t> </a:t>
            </a:r>
            <a:r>
              <a:rPr lang="hr-HR" b="1" dirty="0" err="1"/>
              <a:t>campaign</a:t>
            </a:r>
            <a:r>
              <a:rPr lang="hr-HR" b="1" dirty="0"/>
              <a:t> poster. </a:t>
            </a:r>
            <a:r>
              <a:rPr lang="hr-HR" i="1" dirty="0"/>
              <a:t>Osmisli svoj govor za predsjedničku kampanju. Upotrijebi </a:t>
            </a:r>
            <a:r>
              <a:rPr lang="hr-HR" i="1" dirty="0" err="1"/>
              <a:t>Clairin</a:t>
            </a:r>
            <a:r>
              <a:rPr lang="hr-HR" i="1" dirty="0"/>
              <a:t> govor kao model kao i zadatke u radnoj bilježnici na 20. i 21. stranici.</a:t>
            </a:r>
          </a:p>
          <a:p>
            <a:r>
              <a:rPr lang="hr-HR" b="1" dirty="0" err="1"/>
              <a:t>Task</a:t>
            </a:r>
            <a:r>
              <a:rPr lang="hr-HR" b="1" dirty="0"/>
              <a:t> 6: Make a video </a:t>
            </a:r>
            <a:r>
              <a:rPr lang="hr-HR" b="1" dirty="0" err="1"/>
              <a:t>of</a:t>
            </a:r>
            <a:r>
              <a:rPr lang="hr-HR" b="1" dirty="0"/>
              <a:t> </a:t>
            </a:r>
            <a:r>
              <a:rPr lang="hr-HR" b="1" dirty="0" err="1"/>
              <a:t>yourself</a:t>
            </a:r>
            <a:r>
              <a:rPr lang="hr-HR" b="1" dirty="0"/>
              <a:t> </a:t>
            </a:r>
            <a:r>
              <a:rPr lang="hr-HR" b="1" dirty="0" err="1"/>
              <a:t>giving</a:t>
            </a:r>
            <a:r>
              <a:rPr lang="hr-HR" b="1" dirty="0"/>
              <a:t> a </a:t>
            </a:r>
            <a:r>
              <a:rPr lang="hr-HR" b="1" dirty="0" err="1"/>
              <a:t>speech</a:t>
            </a:r>
            <a:r>
              <a:rPr lang="hr-HR" b="1" dirty="0"/>
              <a:t> </a:t>
            </a:r>
            <a:r>
              <a:rPr lang="hr-HR" b="1" dirty="0" err="1"/>
              <a:t>in</a:t>
            </a:r>
            <a:r>
              <a:rPr lang="hr-HR" b="1" dirty="0"/>
              <a:t> front </a:t>
            </a:r>
            <a:r>
              <a:rPr lang="hr-HR" b="1" dirty="0" err="1"/>
              <a:t>of</a:t>
            </a:r>
            <a:r>
              <a:rPr lang="hr-HR" b="1" dirty="0"/>
              <a:t> </a:t>
            </a:r>
            <a:r>
              <a:rPr lang="hr-HR" b="1" dirty="0" err="1"/>
              <a:t>your</a:t>
            </a:r>
            <a:r>
              <a:rPr lang="hr-HR" b="1" dirty="0"/>
              <a:t> </a:t>
            </a:r>
            <a:r>
              <a:rPr lang="hr-HR" b="1" dirty="0" err="1"/>
              <a:t>campaign</a:t>
            </a:r>
            <a:r>
              <a:rPr lang="hr-HR" b="1" dirty="0"/>
              <a:t> poster. </a:t>
            </a:r>
            <a:r>
              <a:rPr lang="hr-HR" dirty="0"/>
              <a:t>Snimi svoj govor u videu u kojem ćeš pokazati i svoj poster. </a:t>
            </a:r>
            <a:endParaRPr lang="hr-HR" b="1" i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1C2EBB9-69D8-44EE-BF97-BD05CEAF7E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0"/>
            <a:ext cx="5248861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ADD10CE-652C-4E54-A849-22D51BFDD0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9159" y="1217173"/>
            <a:ext cx="7027507" cy="5079932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F372206-646C-408A-8697-79009562A0B8}"/>
              </a:ext>
            </a:extLst>
          </p:cNvPr>
          <p:cNvSpPr txBox="1"/>
          <p:nvPr/>
        </p:nvSpPr>
        <p:spPr>
          <a:xfrm>
            <a:off x="810705" y="1391992"/>
            <a:ext cx="27337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dirty="0">
                <a:solidFill>
                  <a:srgbClr val="FF0000"/>
                </a:solidFill>
              </a:rPr>
              <a:t>4</a:t>
            </a:r>
          </a:p>
          <a:p>
            <a:r>
              <a:rPr lang="hr-HR" sz="1600" dirty="0">
                <a:solidFill>
                  <a:srgbClr val="FF0000"/>
                </a:solidFill>
              </a:rPr>
              <a:t>8</a:t>
            </a:r>
          </a:p>
          <a:p>
            <a:r>
              <a:rPr lang="hr-HR" sz="1600" dirty="0">
                <a:solidFill>
                  <a:srgbClr val="FF0000"/>
                </a:solidFill>
              </a:rPr>
              <a:t>6</a:t>
            </a:r>
          </a:p>
          <a:p>
            <a:r>
              <a:rPr lang="hr-HR" sz="1600" dirty="0">
                <a:solidFill>
                  <a:srgbClr val="FF0000"/>
                </a:solidFill>
              </a:rPr>
              <a:t>5</a:t>
            </a:r>
          </a:p>
          <a:p>
            <a:r>
              <a:rPr lang="hr-HR" sz="1600" dirty="0">
                <a:solidFill>
                  <a:srgbClr val="FF0000"/>
                </a:solidFill>
              </a:rPr>
              <a:t>3</a:t>
            </a:r>
          </a:p>
          <a:p>
            <a:r>
              <a:rPr lang="hr-HR" sz="1600" dirty="0">
                <a:solidFill>
                  <a:srgbClr val="FF0000"/>
                </a:solidFill>
              </a:rPr>
              <a:t>2</a:t>
            </a:r>
          </a:p>
          <a:p>
            <a:r>
              <a:rPr lang="hr-HR" sz="1600" dirty="0">
                <a:solidFill>
                  <a:srgbClr val="FF0000"/>
                </a:solidFill>
              </a:rPr>
              <a:t>1</a:t>
            </a:r>
          </a:p>
          <a:p>
            <a:r>
              <a:rPr lang="hr-HR" sz="1600" dirty="0">
                <a:solidFill>
                  <a:srgbClr val="FF0000"/>
                </a:solidFill>
              </a:rPr>
              <a:t>7</a:t>
            </a:r>
          </a:p>
          <a:p>
            <a:endParaRPr lang="en-US" sz="1600" dirty="0">
              <a:solidFill>
                <a:srgbClr val="FF0000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E07FCC4-E91D-4C0E-B163-148C490E54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9717" y="4081806"/>
            <a:ext cx="284366" cy="28280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E733B0F-881A-4CBA-AC71-CACB9B84277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24429" y="4520210"/>
            <a:ext cx="286537" cy="28044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F7F345D-4BFA-4578-8FE1-C36012E4B50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4579" y="5448725"/>
            <a:ext cx="284366" cy="28280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328176A-C1E4-435D-8643-BC39C67F31E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3581" y="4982851"/>
            <a:ext cx="284366" cy="28280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B925682-91F6-4F6A-9085-15C8B911B3A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24429" y="5876421"/>
            <a:ext cx="284366" cy="282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5299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7D4803-5D42-4F19-8E8F-4559EA7AE6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32209" y="330200"/>
            <a:ext cx="5779894" cy="2464482"/>
          </a:xfrm>
        </p:spPr>
        <p:txBody>
          <a:bodyPr>
            <a:normAutofit fontScale="92500"/>
          </a:bodyPr>
          <a:lstStyle/>
          <a:p>
            <a:r>
              <a:rPr lang="hr-HR" b="1" dirty="0"/>
              <a:t>Open </a:t>
            </a:r>
            <a:r>
              <a:rPr lang="hr-HR" b="1" dirty="0" err="1"/>
              <a:t>your</a:t>
            </a:r>
            <a:r>
              <a:rPr lang="hr-HR" b="1" dirty="0"/>
              <a:t> </a:t>
            </a:r>
            <a:r>
              <a:rPr lang="hr-HR" b="1" dirty="0" err="1"/>
              <a:t>workbooks</a:t>
            </a:r>
            <a:r>
              <a:rPr lang="hr-HR" b="1" dirty="0"/>
              <a:t>, </a:t>
            </a:r>
            <a:r>
              <a:rPr lang="hr-HR" b="1" dirty="0" err="1"/>
              <a:t>page</a:t>
            </a:r>
            <a:r>
              <a:rPr lang="hr-HR" b="1" dirty="0"/>
              <a:t> 20</a:t>
            </a:r>
          </a:p>
          <a:p>
            <a:r>
              <a:rPr lang="hr-HR" b="1" dirty="0" err="1"/>
              <a:t>Task</a:t>
            </a:r>
            <a:r>
              <a:rPr lang="hr-HR" b="1" dirty="0"/>
              <a:t> 1: </a:t>
            </a:r>
            <a:r>
              <a:rPr lang="hr-HR" b="1" dirty="0" err="1"/>
              <a:t>Respond</a:t>
            </a:r>
            <a:r>
              <a:rPr lang="hr-HR" b="1" dirty="0"/>
              <a:t> to </a:t>
            </a:r>
            <a:r>
              <a:rPr lang="hr-HR" b="1" dirty="0" err="1"/>
              <a:t>the</a:t>
            </a:r>
            <a:r>
              <a:rPr lang="hr-HR" b="1" dirty="0"/>
              <a:t> </a:t>
            </a:r>
            <a:r>
              <a:rPr lang="hr-HR" b="1" dirty="0" err="1"/>
              <a:t>statements</a:t>
            </a:r>
            <a:r>
              <a:rPr lang="hr-HR" b="1" dirty="0"/>
              <a:t> </a:t>
            </a:r>
            <a:r>
              <a:rPr lang="hr-HR" b="1" dirty="0" err="1"/>
              <a:t>by</a:t>
            </a:r>
            <a:r>
              <a:rPr lang="hr-HR" b="1" dirty="0"/>
              <a:t> </a:t>
            </a:r>
            <a:r>
              <a:rPr lang="hr-HR" b="1" dirty="0" err="1"/>
              <a:t>making</a:t>
            </a:r>
            <a:r>
              <a:rPr lang="hr-HR" b="1" dirty="0"/>
              <a:t> </a:t>
            </a:r>
            <a:r>
              <a:rPr lang="hr-HR" b="1" dirty="0" err="1"/>
              <a:t>offers</a:t>
            </a:r>
            <a:r>
              <a:rPr lang="hr-HR" b="1" dirty="0"/>
              <a:t> </a:t>
            </a:r>
            <a:r>
              <a:rPr lang="hr-HR" b="1" dirty="0" err="1"/>
              <a:t>or</a:t>
            </a:r>
            <a:r>
              <a:rPr lang="hr-HR" b="1" dirty="0"/>
              <a:t> </a:t>
            </a:r>
            <a:r>
              <a:rPr lang="hr-HR" b="1" dirty="0" err="1"/>
              <a:t>promises</a:t>
            </a:r>
            <a:r>
              <a:rPr lang="hr-HR" b="1" dirty="0"/>
              <a:t>. Use </a:t>
            </a:r>
            <a:r>
              <a:rPr lang="hr-HR" b="1" dirty="0" err="1"/>
              <a:t>will</a:t>
            </a:r>
            <a:r>
              <a:rPr lang="hr-HR" b="1" dirty="0"/>
              <a:t> </a:t>
            </a:r>
            <a:r>
              <a:rPr lang="hr-HR" b="1" dirty="0" err="1"/>
              <a:t>or</a:t>
            </a:r>
            <a:r>
              <a:rPr lang="hr-HR" b="1" dirty="0"/>
              <a:t> </a:t>
            </a:r>
            <a:r>
              <a:rPr lang="hr-HR" b="1" dirty="0" err="1"/>
              <a:t>won’t</a:t>
            </a:r>
            <a:r>
              <a:rPr lang="hr-HR" b="1" dirty="0"/>
              <a:t>. </a:t>
            </a:r>
            <a:r>
              <a:rPr lang="hr-HR" i="1" dirty="0"/>
              <a:t>Napiši obećanja koristeći </a:t>
            </a:r>
            <a:r>
              <a:rPr lang="hr-HR" i="1" dirty="0" err="1"/>
              <a:t>will</a:t>
            </a:r>
            <a:r>
              <a:rPr lang="hr-HR" i="1" dirty="0"/>
              <a:t> ili </a:t>
            </a:r>
            <a:r>
              <a:rPr lang="hr-HR" i="1" dirty="0" err="1"/>
              <a:t>won’t</a:t>
            </a:r>
            <a:r>
              <a:rPr lang="hr-HR" i="1" dirty="0"/>
              <a:t>. Prije toga, prouči pravila u rubrici </a:t>
            </a:r>
            <a:r>
              <a:rPr lang="hr-HR" i="1" dirty="0" err="1"/>
              <a:t>Language</a:t>
            </a:r>
            <a:r>
              <a:rPr lang="hr-HR" i="1" dirty="0"/>
              <a:t> spot u udžbeniku. 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FDDB427-88C5-4614-BA43-CAE527E6B9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245706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1EEA5C2-C5BC-470A-8D82-A92DCF96484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933" r="5044"/>
          <a:stretch/>
        </p:blipFill>
        <p:spPr>
          <a:xfrm>
            <a:off x="8616750" y="3926128"/>
            <a:ext cx="3095353" cy="1895807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04E5865-22AF-446E-9BA9-F6241A5807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9258" y="3058839"/>
            <a:ext cx="7900113" cy="3011070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sp>
        <p:nvSpPr>
          <p:cNvPr id="10" name="Arrow: Down 9">
            <a:extLst>
              <a:ext uri="{FF2B5EF4-FFF2-40B4-BE49-F238E27FC236}">
                <a16:creationId xmlns:a16="http://schemas.microsoft.com/office/drawing/2014/main" id="{4B459108-671E-4B78-9DB2-90D58BB53D2A}"/>
              </a:ext>
            </a:extLst>
          </p:cNvPr>
          <p:cNvSpPr/>
          <p:nvPr/>
        </p:nvSpPr>
        <p:spPr>
          <a:xfrm>
            <a:off x="9794449" y="2785731"/>
            <a:ext cx="226244" cy="105097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AE2CD87-FC8A-49FD-8FDB-A3D0434A1251}"/>
              </a:ext>
            </a:extLst>
          </p:cNvPr>
          <p:cNvSpPr txBox="1"/>
          <p:nvPr/>
        </p:nvSpPr>
        <p:spPr>
          <a:xfrm>
            <a:off x="5175316" y="3902425"/>
            <a:ext cx="27054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I’ll wash them.</a:t>
            </a:r>
            <a:endParaRPr lang="en-US" sz="1800" i="1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AC8EA48-25CE-4B18-BC56-430C38DBB076}"/>
              </a:ext>
            </a:extLst>
          </p:cNvPr>
          <p:cNvSpPr txBox="1"/>
          <p:nvPr/>
        </p:nvSpPr>
        <p:spPr>
          <a:xfrm>
            <a:off x="5175313" y="4411944"/>
            <a:ext cx="27054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 won’t forget about it.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9F2A33-C482-4ECB-A977-F88094A13EE0}"/>
              </a:ext>
            </a:extLst>
          </p:cNvPr>
          <p:cNvSpPr txBox="1"/>
          <p:nvPr/>
        </p:nvSpPr>
        <p:spPr>
          <a:xfrm>
            <a:off x="5175314" y="4706251"/>
            <a:ext cx="27054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i="1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I’ll lend you some money.</a:t>
            </a:r>
            <a:endParaRPr lang="en-US" sz="1800" i="1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DDC60EB-9E6E-4696-9781-404EEFCA99A4}"/>
              </a:ext>
            </a:extLst>
          </p:cNvPr>
          <p:cNvSpPr txBox="1"/>
          <p:nvPr/>
        </p:nvSpPr>
        <p:spPr>
          <a:xfrm>
            <a:off x="5175315" y="5045433"/>
            <a:ext cx="27054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800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en-US" sz="1800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’ll turn up the volume.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46F3D64-877C-434B-8FDE-CDBA6C563928}"/>
              </a:ext>
            </a:extLst>
          </p:cNvPr>
          <p:cNvSpPr txBox="1"/>
          <p:nvPr/>
        </p:nvSpPr>
        <p:spPr>
          <a:xfrm>
            <a:off x="5175315" y="5321562"/>
            <a:ext cx="27054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 won’t let you down.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F7DE211-ED3C-463D-8093-47FCC10CA9CD}"/>
              </a:ext>
            </a:extLst>
          </p:cNvPr>
          <p:cNvSpPr txBox="1"/>
          <p:nvPr/>
        </p:nvSpPr>
        <p:spPr>
          <a:xfrm>
            <a:off x="5179935" y="4148404"/>
            <a:ext cx="27054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I’ll buy some.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3C2819B-D8AC-41E7-A895-7DE2A74FD402}"/>
              </a:ext>
            </a:extLst>
          </p:cNvPr>
          <p:cNvSpPr txBox="1"/>
          <p:nvPr/>
        </p:nvSpPr>
        <p:spPr>
          <a:xfrm>
            <a:off x="5175312" y="5607301"/>
            <a:ext cx="27054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I’ll make you a sandwich.</a:t>
            </a:r>
          </a:p>
        </p:txBody>
      </p:sp>
    </p:spTree>
    <p:extLst>
      <p:ext uri="{BB962C8B-B14F-4D97-AF65-F5344CB8AC3E}">
        <p14:creationId xmlns:p14="http://schemas.microsoft.com/office/powerpoint/2010/main" val="138852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2" grpId="0"/>
      <p:bldP spid="13" grpId="0"/>
      <p:bldP spid="14" grpId="0"/>
      <p:bldP spid="15" grpId="0"/>
      <p:bldP spid="17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D7413B-27AA-4496-B380-5E8B1B2029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48158" y="678546"/>
            <a:ext cx="2771775" cy="4351338"/>
          </a:xfrm>
        </p:spPr>
        <p:txBody>
          <a:bodyPr>
            <a:normAutofit fontScale="92500" lnSpcReduction="10000"/>
          </a:bodyPr>
          <a:lstStyle/>
          <a:p>
            <a:r>
              <a:rPr lang="hr-HR" b="1" dirty="0" err="1"/>
              <a:t>Task</a:t>
            </a:r>
            <a:r>
              <a:rPr lang="hr-HR" b="1" dirty="0"/>
              <a:t> 2: </a:t>
            </a:r>
            <a:r>
              <a:rPr lang="hr-HR" b="1" dirty="0" err="1"/>
              <a:t>Complete</a:t>
            </a:r>
            <a:r>
              <a:rPr lang="hr-HR" b="1" dirty="0"/>
              <a:t> </a:t>
            </a:r>
            <a:r>
              <a:rPr lang="hr-HR" b="1" dirty="0" err="1"/>
              <a:t>the</a:t>
            </a:r>
            <a:r>
              <a:rPr lang="hr-HR" b="1" dirty="0"/>
              <a:t> </a:t>
            </a:r>
            <a:r>
              <a:rPr lang="hr-HR" b="1" dirty="0" err="1"/>
              <a:t>task</a:t>
            </a:r>
            <a:r>
              <a:rPr lang="hr-HR" b="1" dirty="0"/>
              <a:t> </a:t>
            </a:r>
            <a:r>
              <a:rPr lang="hr-HR" b="1" dirty="0" err="1"/>
              <a:t>in</a:t>
            </a:r>
            <a:r>
              <a:rPr lang="hr-HR" b="1" dirty="0"/>
              <a:t> </a:t>
            </a:r>
            <a:r>
              <a:rPr lang="hr-HR" b="1" dirty="0" err="1"/>
              <a:t>order</a:t>
            </a:r>
            <a:r>
              <a:rPr lang="hr-HR" b="1" dirty="0"/>
              <a:t> to </a:t>
            </a:r>
            <a:r>
              <a:rPr lang="hr-HR" b="1" dirty="0" err="1"/>
              <a:t>prepare</a:t>
            </a:r>
            <a:r>
              <a:rPr lang="hr-HR" b="1" dirty="0"/>
              <a:t> </a:t>
            </a:r>
            <a:r>
              <a:rPr lang="hr-HR" b="1" dirty="0" err="1"/>
              <a:t>your</a:t>
            </a:r>
            <a:r>
              <a:rPr lang="hr-HR" b="1" dirty="0"/>
              <a:t> </a:t>
            </a:r>
            <a:r>
              <a:rPr lang="hr-HR" b="1" dirty="0" err="1"/>
              <a:t>presidential</a:t>
            </a:r>
            <a:r>
              <a:rPr lang="hr-HR" b="1" dirty="0"/>
              <a:t> </a:t>
            </a:r>
            <a:r>
              <a:rPr lang="hr-HR" b="1" dirty="0" err="1"/>
              <a:t>campaign</a:t>
            </a:r>
            <a:r>
              <a:rPr lang="hr-HR" b="1" dirty="0"/>
              <a:t>. </a:t>
            </a:r>
            <a:r>
              <a:rPr lang="hr-HR" i="1" dirty="0"/>
              <a:t>Upotpuni zadatak svojim podacima i upotrijebi ga prilikom izrade postera za  predsjedničku kampanju.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6F7CC84-C695-49E7-818F-23C0FE1D90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611" y="395742"/>
            <a:ext cx="7095822" cy="5854229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843565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5518D2-60FB-4015-82DC-011CEC4AA0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21776" y="824224"/>
            <a:ext cx="4651342" cy="4351338"/>
          </a:xfrm>
        </p:spPr>
        <p:txBody>
          <a:bodyPr>
            <a:normAutofit fontScale="77500" lnSpcReduction="20000"/>
          </a:bodyPr>
          <a:lstStyle/>
          <a:p>
            <a:r>
              <a:rPr lang="hr-HR" b="1" dirty="0" err="1"/>
              <a:t>Task</a:t>
            </a:r>
            <a:r>
              <a:rPr lang="hr-HR" b="1" dirty="0"/>
              <a:t> 3: </a:t>
            </a:r>
            <a:r>
              <a:rPr lang="hr-HR" b="1" dirty="0" err="1"/>
              <a:t>Complete</a:t>
            </a:r>
            <a:r>
              <a:rPr lang="hr-HR" b="1" dirty="0"/>
              <a:t> </a:t>
            </a:r>
            <a:r>
              <a:rPr lang="hr-HR" b="1" dirty="0" err="1"/>
              <a:t>the</a:t>
            </a:r>
            <a:r>
              <a:rPr lang="hr-HR" b="1" dirty="0"/>
              <a:t> </a:t>
            </a:r>
            <a:r>
              <a:rPr lang="hr-HR" b="1" dirty="0" err="1"/>
              <a:t>sentences</a:t>
            </a:r>
            <a:r>
              <a:rPr lang="hr-HR" b="1" dirty="0"/>
              <a:t> </a:t>
            </a:r>
            <a:r>
              <a:rPr lang="hr-HR" b="1" dirty="0" err="1"/>
              <a:t>in</a:t>
            </a:r>
            <a:r>
              <a:rPr lang="hr-HR" b="1" dirty="0"/>
              <a:t> </a:t>
            </a:r>
            <a:r>
              <a:rPr lang="hr-HR" b="1" dirty="0" err="1"/>
              <a:t>order</a:t>
            </a:r>
            <a:r>
              <a:rPr lang="hr-HR" b="1" dirty="0"/>
              <a:t> to </a:t>
            </a:r>
            <a:r>
              <a:rPr lang="hr-HR" b="1" dirty="0" err="1"/>
              <a:t>prepare</a:t>
            </a:r>
            <a:r>
              <a:rPr lang="hr-HR" b="1" dirty="0"/>
              <a:t> for </a:t>
            </a:r>
            <a:r>
              <a:rPr lang="hr-HR" b="1" dirty="0" err="1"/>
              <a:t>your</a:t>
            </a:r>
            <a:r>
              <a:rPr lang="hr-HR" b="1" dirty="0"/>
              <a:t> </a:t>
            </a:r>
            <a:r>
              <a:rPr lang="hr-HR" b="1" dirty="0" err="1"/>
              <a:t>speech</a:t>
            </a:r>
            <a:r>
              <a:rPr lang="hr-HR" b="1" dirty="0"/>
              <a:t>. </a:t>
            </a:r>
            <a:r>
              <a:rPr lang="hr-HR" i="1" dirty="0"/>
              <a:t>Dopuni rečenice svojim podacima. Upotrijebi tekst za svoj predsjednički govor. </a:t>
            </a:r>
          </a:p>
          <a:p>
            <a:r>
              <a:rPr lang="hr-HR" b="1" dirty="0" err="1"/>
              <a:t>Task</a:t>
            </a:r>
            <a:r>
              <a:rPr lang="hr-HR" b="1" dirty="0"/>
              <a:t> 4: </a:t>
            </a:r>
            <a:r>
              <a:rPr lang="hr-HR" b="1" dirty="0" err="1"/>
              <a:t>Match</a:t>
            </a:r>
            <a:r>
              <a:rPr lang="hr-HR" b="1" dirty="0"/>
              <a:t> </a:t>
            </a:r>
            <a:r>
              <a:rPr lang="hr-HR" b="1" dirty="0" err="1"/>
              <a:t>people</a:t>
            </a:r>
            <a:r>
              <a:rPr lang="hr-HR" b="1" dirty="0"/>
              <a:t> </a:t>
            </a:r>
            <a:r>
              <a:rPr lang="hr-HR" b="1" dirty="0" err="1"/>
              <a:t>in</a:t>
            </a:r>
            <a:r>
              <a:rPr lang="hr-HR" b="1" dirty="0"/>
              <a:t> </a:t>
            </a:r>
            <a:r>
              <a:rPr lang="hr-HR" b="1" dirty="0" err="1"/>
              <a:t>pictures</a:t>
            </a:r>
            <a:r>
              <a:rPr lang="hr-HR" b="1" dirty="0"/>
              <a:t> to </a:t>
            </a:r>
            <a:r>
              <a:rPr lang="hr-HR" b="1" dirty="0" err="1"/>
              <a:t>their</a:t>
            </a:r>
            <a:r>
              <a:rPr lang="hr-HR" b="1" dirty="0"/>
              <a:t> </a:t>
            </a:r>
            <a:r>
              <a:rPr lang="hr-HR" b="1" dirty="0" err="1"/>
              <a:t>famous</a:t>
            </a:r>
            <a:r>
              <a:rPr lang="hr-HR" b="1" dirty="0"/>
              <a:t> </a:t>
            </a:r>
            <a:r>
              <a:rPr lang="hr-HR" b="1" dirty="0" err="1"/>
              <a:t>speeches</a:t>
            </a:r>
            <a:r>
              <a:rPr lang="hr-HR" i="1" dirty="0"/>
              <a:t>. Poveži slavne osobe i ulomke iz njihovih poznatih govora.</a:t>
            </a:r>
          </a:p>
          <a:p>
            <a:pPr marL="0" indent="0">
              <a:buNone/>
            </a:pPr>
            <a:r>
              <a:rPr lang="hr-HR" sz="2600" i="1" dirty="0"/>
              <a:t>Winston Churchill – britanski premijer u doba Drugog svjetskog rata</a:t>
            </a:r>
          </a:p>
          <a:p>
            <a:pPr marL="0" indent="0">
              <a:buNone/>
            </a:pPr>
            <a:r>
              <a:rPr lang="hr-HR" sz="2600" i="1" dirty="0"/>
              <a:t>Mahatma Gandhi – vođa indijskog pokreta za nezavisnost od Britanije</a:t>
            </a:r>
          </a:p>
          <a:p>
            <a:pPr marL="0" indent="0">
              <a:buNone/>
            </a:pPr>
            <a:r>
              <a:rPr lang="hr-HR" sz="2600" i="1" dirty="0"/>
              <a:t>Martin Luther King – borac za prava američkih crnaca</a:t>
            </a:r>
          </a:p>
          <a:p>
            <a:pPr marL="0" indent="0">
              <a:buNone/>
            </a:pPr>
            <a:r>
              <a:rPr lang="hr-HR" sz="2600" i="1" dirty="0"/>
              <a:t> </a:t>
            </a:r>
            <a:endParaRPr lang="en-US" sz="26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3AC40AD-1DD0-4BD7-A962-9B83C7BA5D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245" y="0"/>
            <a:ext cx="5245706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1D25496-F1AE-41DA-8A6F-2E39FD5C8ACC}"/>
              </a:ext>
            </a:extLst>
          </p:cNvPr>
          <p:cNvSpPr txBox="1"/>
          <p:nvPr/>
        </p:nvSpPr>
        <p:spPr>
          <a:xfrm>
            <a:off x="4940627" y="4083624"/>
            <a:ext cx="323850" cy="3762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>
                <a:solidFill>
                  <a:srgbClr val="FF0000"/>
                </a:solidFill>
              </a:rPr>
              <a:t>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0545EDC-DB8D-4CDF-894B-1C66CBD22FF1}"/>
              </a:ext>
            </a:extLst>
          </p:cNvPr>
          <p:cNvSpPr txBox="1"/>
          <p:nvPr/>
        </p:nvSpPr>
        <p:spPr>
          <a:xfrm>
            <a:off x="1972755" y="4083624"/>
            <a:ext cx="323850" cy="3762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>
                <a:solidFill>
                  <a:srgbClr val="FF0000"/>
                </a:solidFill>
              </a:rPr>
              <a:t>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31CF672-7C39-4E92-A1EA-B8D4306B1353}"/>
              </a:ext>
            </a:extLst>
          </p:cNvPr>
          <p:cNvSpPr txBox="1"/>
          <p:nvPr/>
        </p:nvSpPr>
        <p:spPr>
          <a:xfrm>
            <a:off x="3359478" y="4083623"/>
            <a:ext cx="323850" cy="3762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>
                <a:solidFill>
                  <a:srgbClr val="FF0000"/>
                </a:solidFill>
              </a:rPr>
              <a:t>3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4465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Vidi izvornu sliku">
            <a:hlinkClick r:id="rId2"/>
            <a:extLst>
              <a:ext uri="{FF2B5EF4-FFF2-40B4-BE49-F238E27FC236}">
                <a16:creationId xmlns:a16="http://schemas.microsoft.com/office/drawing/2014/main" id="{7EB574C3-BBFC-4298-9349-DA1B4B4EE8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627" y="1240084"/>
            <a:ext cx="3810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zervirano mjesto sadržaja 2">
            <a:extLst>
              <a:ext uri="{FF2B5EF4-FFF2-40B4-BE49-F238E27FC236}">
                <a16:creationId xmlns:a16="http://schemas.microsoft.com/office/drawing/2014/main" id="{8619A0A9-4971-4637-BA0B-39A4F5D24D27}"/>
              </a:ext>
            </a:extLst>
          </p:cNvPr>
          <p:cNvSpPr txBox="1">
            <a:spLocks/>
          </p:cNvSpPr>
          <p:nvPr/>
        </p:nvSpPr>
        <p:spPr>
          <a:xfrm>
            <a:off x="183419" y="2680364"/>
            <a:ext cx="11824416" cy="1905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hr-HR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Otvori sljedeću poveznicu, te odaberi </a:t>
            </a:r>
            <a:r>
              <a:rPr lang="hr-HR" sz="2000" b="1" dirty="0">
                <a:solidFill>
                  <a:prstClr val="black"/>
                </a:solidFill>
                <a:latin typeface="Calibri" panose="020F0502020204030204"/>
              </a:rPr>
              <a:t>LEARN MORE</a:t>
            </a:r>
            <a:r>
              <a:rPr kumimoji="0" lang="hr-HR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!</a:t>
            </a:r>
            <a:endParaRPr kumimoji="0" lang="hr-HR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lvl="0" indent="0" algn="ctr">
              <a:buNone/>
              <a:defRPr/>
            </a:pPr>
            <a:endParaRPr lang="hr-HR" sz="2000" dirty="0">
              <a:solidFill>
                <a:prstClr val="black"/>
              </a:solidFill>
            </a:endParaRPr>
          </a:p>
          <a:p>
            <a:pPr marL="0" lvl="0" indent="0" algn="ctr">
              <a:buNone/>
              <a:defRPr/>
            </a:pPr>
            <a:r>
              <a:rPr lang="hr-HR" sz="2000">
                <a:solidFill>
                  <a:prstClr val="black"/>
                </a:solidFill>
                <a:hlinkClick r:id="rId4"/>
              </a:rPr>
              <a:t>https://www.e-sfera.hr/dodatni-digitalni-sadrzaji/fc5f66a2-7688-495e-8afb-a84a47a2aed8/</a:t>
            </a:r>
            <a:endParaRPr lang="hr-HR" sz="2000">
              <a:solidFill>
                <a:prstClr val="black"/>
              </a:solidFill>
            </a:endParaRPr>
          </a:p>
          <a:p>
            <a:pPr marL="0" lvl="0" indent="0" algn="ctr">
              <a:buNone/>
              <a:defRPr/>
            </a:pPr>
            <a:endParaRPr kumimoji="0" lang="hr-HR" sz="2000" b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14894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4199</TotalTime>
  <Words>535</Words>
  <Application>Microsoft Office PowerPoint</Application>
  <PresentationFormat>Widescreen</PresentationFormat>
  <Paragraphs>55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Tema sustava Office</vt:lpstr>
      <vt:lpstr>Unit 1: Lesson 7  Vote for me!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ZVONKA IVKOVIĆ</dc:creator>
  <cp:lastModifiedBy>ZVONKA IVKOVIĆ</cp:lastModifiedBy>
  <cp:revision>102</cp:revision>
  <dcterms:created xsi:type="dcterms:W3CDTF">2021-09-01T06:25:32Z</dcterms:created>
  <dcterms:modified xsi:type="dcterms:W3CDTF">2021-10-10T17:10:20Z</dcterms:modified>
</cp:coreProperties>
</file>